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242F41-37E1-48DB-A99B-EF6F1EC5EE9D}"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379680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242F41-37E1-48DB-A99B-EF6F1EC5EE9D}"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402756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242F41-37E1-48DB-A99B-EF6F1EC5EE9D}"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408989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242F41-37E1-48DB-A99B-EF6F1EC5EE9D}"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265035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42F41-37E1-48DB-A99B-EF6F1EC5EE9D}"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45102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242F41-37E1-48DB-A99B-EF6F1EC5EE9D}"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322713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242F41-37E1-48DB-A99B-EF6F1EC5EE9D}" type="datetimeFigureOut">
              <a:rPr lang="en-GB" smtClean="0"/>
              <a:t>05/09/2023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226625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242F41-37E1-48DB-A99B-EF6F1EC5EE9D}" type="datetimeFigureOut">
              <a:rPr lang="en-GB" smtClean="0"/>
              <a:t>05/09/2023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279714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42F41-37E1-48DB-A99B-EF6F1EC5EE9D}" type="datetimeFigureOut">
              <a:rPr lang="en-GB" smtClean="0"/>
              <a:t>05/09/2023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28509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42F41-37E1-48DB-A99B-EF6F1EC5EE9D}"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212237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42F41-37E1-48DB-A99B-EF6F1EC5EE9D}"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16659-02B2-448E-B8B7-3AD1D0F29DF8}" type="slidenum">
              <a:rPr lang="en-GB" smtClean="0"/>
              <a:t>‹#›</a:t>
            </a:fld>
            <a:endParaRPr lang="en-GB"/>
          </a:p>
        </p:txBody>
      </p:sp>
    </p:spTree>
    <p:extLst>
      <p:ext uri="{BB962C8B-B14F-4D97-AF65-F5344CB8AC3E}">
        <p14:creationId xmlns:p14="http://schemas.microsoft.com/office/powerpoint/2010/main" val="75204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42F41-37E1-48DB-A99B-EF6F1EC5EE9D}" type="datetimeFigureOut">
              <a:rPr lang="en-GB" smtClean="0"/>
              <a:t>05/09/2023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16659-02B2-448E-B8B7-3AD1D0F29DF8}" type="slidenum">
              <a:rPr lang="en-GB" smtClean="0"/>
              <a:t>‹#›</a:t>
            </a:fld>
            <a:endParaRPr lang="en-GB"/>
          </a:p>
        </p:txBody>
      </p:sp>
    </p:spTree>
    <p:extLst>
      <p:ext uri="{BB962C8B-B14F-4D97-AF65-F5344CB8AC3E}">
        <p14:creationId xmlns:p14="http://schemas.microsoft.com/office/powerpoint/2010/main" val="377428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29429" y="3629918"/>
            <a:ext cx="4589423" cy="2862322"/>
          </a:xfrm>
          <a:prstGeom prst="rect">
            <a:avLst/>
          </a:prstGeom>
          <a:noFill/>
          <a:ln w="28575">
            <a:solidFill>
              <a:schemeClr val="tx1"/>
            </a:solidFill>
          </a:ln>
        </p:spPr>
        <p:txBody>
          <a:bodyPr wrap="square" rtlCol="0">
            <a:spAutoFit/>
          </a:bodyPr>
          <a:lstStyle/>
          <a:p>
            <a:pPr algn="ctr"/>
            <a:r>
              <a:rPr lang="en-GB" b="1" dirty="0">
                <a:solidFill>
                  <a:srgbClr val="FF0000"/>
                </a:solidFill>
                <a:latin typeface="Comic Sans MS" panose="030F0702030302020204" pitchFamily="66" charset="0"/>
              </a:rPr>
              <a:t>Reading</a:t>
            </a:r>
          </a:p>
          <a:p>
            <a:r>
              <a:rPr lang="en-GB" dirty="0">
                <a:latin typeface="Comic Sans MS" panose="030F0702030302020204" pitchFamily="66" charset="0"/>
              </a:rPr>
              <a:t>All children will have a share with me book to read at home. These will be changed once a week in school.</a:t>
            </a:r>
          </a:p>
          <a:p>
            <a:r>
              <a:rPr lang="en-GB" dirty="0">
                <a:latin typeface="Comic Sans MS" panose="030F0702030302020204" pitchFamily="66" charset="0"/>
              </a:rPr>
              <a:t>Please write in the reading diary, each time your child reads at home. When reading at school children will have a different book to decode that uses the sounds they have learnt in phonics and they will read this 3 times a week. </a:t>
            </a:r>
          </a:p>
        </p:txBody>
      </p:sp>
      <p:sp>
        <p:nvSpPr>
          <p:cNvPr id="8" name="AutoShape 4" descr="Image result for Cartoon Pirate"/>
          <p:cNvSpPr>
            <a:spLocks noChangeAspect="1" noChangeArrowheads="1"/>
          </p:cNvSpPr>
          <p:nvPr/>
        </p:nvSpPr>
        <p:spPr bwMode="auto">
          <a:xfrm>
            <a:off x="63500" y="-136525"/>
            <a:ext cx="1800225" cy="2495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763486" y="365760"/>
            <a:ext cx="8712926" cy="1908215"/>
          </a:xfrm>
          <a:prstGeom prst="rect">
            <a:avLst/>
          </a:prstGeom>
          <a:noFill/>
        </p:spPr>
        <p:txBody>
          <a:bodyPr wrap="square" rtlCol="0">
            <a:spAutoFit/>
          </a:bodyPr>
          <a:lstStyle/>
          <a:p>
            <a:pPr algn="ctr"/>
            <a:r>
              <a:rPr lang="en-GB" sz="3200" dirty="0">
                <a:latin typeface="Comic Sans MS" panose="030F0702030302020204" pitchFamily="66" charset="0"/>
              </a:rPr>
              <a:t>Year 2 Autumn Term Topic Overview</a:t>
            </a:r>
          </a:p>
          <a:p>
            <a:pPr algn="ctr"/>
            <a:r>
              <a:rPr lang="en-GB" sz="5400" dirty="0">
                <a:latin typeface="Comic Sans MS" panose="030F0702030302020204" pitchFamily="66" charset="0"/>
              </a:rPr>
              <a:t>The Great Fire of London</a:t>
            </a:r>
          </a:p>
          <a:p>
            <a:pPr algn="ctr"/>
            <a:endParaRPr lang="en-GB" sz="3200" dirty="0">
              <a:latin typeface="Comic Sans MS" panose="030F0702030302020204" pitchFamily="66" charset="0"/>
            </a:endParaRPr>
          </a:p>
        </p:txBody>
      </p:sp>
      <p:sp>
        <p:nvSpPr>
          <p:cNvPr id="11" name="TextBox 10"/>
          <p:cNvSpPr txBox="1"/>
          <p:nvPr/>
        </p:nvSpPr>
        <p:spPr>
          <a:xfrm>
            <a:off x="2129429" y="1813707"/>
            <a:ext cx="7716472" cy="1754326"/>
          </a:xfrm>
          <a:prstGeom prst="rect">
            <a:avLst/>
          </a:prstGeom>
          <a:noFill/>
          <a:ln w="28575">
            <a:solidFill>
              <a:schemeClr val="tx1"/>
            </a:solidFill>
          </a:ln>
        </p:spPr>
        <p:txBody>
          <a:bodyPr wrap="square" rtlCol="0">
            <a:spAutoFit/>
          </a:bodyPr>
          <a:lstStyle/>
          <a:p>
            <a:pPr algn="ctr"/>
            <a:r>
              <a:rPr lang="en-GB" dirty="0">
                <a:latin typeface="Comic Sans MS" panose="030F0702030302020204" pitchFamily="66" charset="0"/>
              </a:rPr>
              <a:t>Topic overview:</a:t>
            </a:r>
          </a:p>
          <a:p>
            <a:r>
              <a:rPr lang="en-GB" dirty="0">
                <a:latin typeface="Comic Sans MS" panose="030F0702030302020204" pitchFamily="66" charset="0"/>
              </a:rPr>
              <a:t>We have started our new topic which explores everything about The Great Fire of London. </a:t>
            </a:r>
          </a:p>
          <a:p>
            <a:r>
              <a:rPr lang="en-GB" dirty="0">
                <a:latin typeface="Comic Sans MS" panose="030F0702030302020204" pitchFamily="66" charset="0"/>
              </a:rPr>
              <a:t>We will be comparing London now and London during 1666, we will explore the events of the Great Fire of London through drama and dance.  </a:t>
            </a:r>
          </a:p>
        </p:txBody>
      </p:sp>
      <p:sp>
        <p:nvSpPr>
          <p:cNvPr id="13" name="TextBox 12"/>
          <p:cNvSpPr txBox="1"/>
          <p:nvPr/>
        </p:nvSpPr>
        <p:spPr>
          <a:xfrm>
            <a:off x="6864627" y="3649956"/>
            <a:ext cx="2981273" cy="2723823"/>
          </a:xfrm>
          <a:prstGeom prst="rect">
            <a:avLst/>
          </a:prstGeom>
          <a:noFill/>
          <a:ln w="28575">
            <a:solidFill>
              <a:schemeClr val="tx1"/>
            </a:solidFill>
          </a:ln>
        </p:spPr>
        <p:txBody>
          <a:bodyPr wrap="square" rtlCol="0">
            <a:spAutoFit/>
          </a:bodyPr>
          <a:lstStyle/>
          <a:p>
            <a:pPr algn="ctr"/>
            <a:r>
              <a:rPr lang="en-GB" b="1" dirty="0">
                <a:solidFill>
                  <a:srgbClr val="FF0000"/>
                </a:solidFill>
                <a:latin typeface="Comic Sans MS" panose="030F0702030302020204" pitchFamily="66" charset="0"/>
              </a:rPr>
              <a:t>Important information:</a:t>
            </a:r>
          </a:p>
          <a:p>
            <a:r>
              <a:rPr lang="en-GB" sz="1700" dirty="0">
                <a:latin typeface="Comic Sans MS" panose="030F0702030302020204" pitchFamily="66" charset="0"/>
              </a:rPr>
              <a:t>Some children will be sent home with coloured word set cards to practise.</a:t>
            </a:r>
          </a:p>
          <a:p>
            <a:r>
              <a:rPr lang="en-GB" sz="1700" dirty="0">
                <a:latin typeface="Comic Sans MS" panose="030F0702030302020204" pitchFamily="66" charset="0"/>
              </a:rPr>
              <a:t>PE kits need to be in school everyday and all items must be named. Year 2 PE will be on Thursdays. Please send in a water bottle for your child.</a:t>
            </a:r>
          </a:p>
        </p:txBody>
      </p:sp>
      <p:pic>
        <p:nvPicPr>
          <p:cNvPr id="2" name="Picture 1">
            <a:extLst>
              <a:ext uri="{FF2B5EF4-FFF2-40B4-BE49-F238E27FC236}">
                <a16:creationId xmlns:a16="http://schemas.microsoft.com/office/drawing/2014/main" id="{753CEC98-59D5-4C5D-A6BA-56F8950E4118}"/>
              </a:ext>
            </a:extLst>
          </p:cNvPr>
          <p:cNvPicPr>
            <a:picLocks noChangeAspect="1"/>
          </p:cNvPicPr>
          <p:nvPr/>
        </p:nvPicPr>
        <p:blipFill>
          <a:blip r:embed="rId2"/>
          <a:stretch>
            <a:fillRect/>
          </a:stretch>
        </p:blipFill>
        <p:spPr>
          <a:xfrm>
            <a:off x="90816" y="1925474"/>
            <a:ext cx="1940449" cy="1168312"/>
          </a:xfrm>
          <a:prstGeom prst="rect">
            <a:avLst/>
          </a:prstGeom>
        </p:spPr>
      </p:pic>
      <p:pic>
        <p:nvPicPr>
          <p:cNvPr id="3" name="Picture 2">
            <a:extLst>
              <a:ext uri="{FF2B5EF4-FFF2-40B4-BE49-F238E27FC236}">
                <a16:creationId xmlns:a16="http://schemas.microsoft.com/office/drawing/2014/main" id="{A0AD5719-6889-497C-978E-6778B3AB6467}"/>
              </a:ext>
            </a:extLst>
          </p:cNvPr>
          <p:cNvPicPr>
            <a:picLocks noChangeAspect="1"/>
          </p:cNvPicPr>
          <p:nvPr/>
        </p:nvPicPr>
        <p:blipFill>
          <a:blip r:embed="rId3"/>
          <a:stretch>
            <a:fillRect/>
          </a:stretch>
        </p:blipFill>
        <p:spPr>
          <a:xfrm>
            <a:off x="10180982" y="1590261"/>
            <a:ext cx="1838739" cy="1838739"/>
          </a:xfrm>
          <a:prstGeom prst="rect">
            <a:avLst/>
          </a:prstGeom>
        </p:spPr>
      </p:pic>
    </p:spTree>
    <p:extLst>
      <p:ext uri="{BB962C8B-B14F-4D97-AF65-F5344CB8AC3E}">
        <p14:creationId xmlns:p14="http://schemas.microsoft.com/office/powerpoint/2010/main" val="158769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38923853"/>
              </p:ext>
            </p:extLst>
          </p:nvPr>
        </p:nvGraphicFramePr>
        <p:xfrm>
          <a:off x="235131" y="117566"/>
          <a:ext cx="11625943" cy="6503895"/>
        </p:xfrm>
        <a:graphic>
          <a:graphicData uri="http://schemas.openxmlformats.org/drawingml/2006/table">
            <a:tbl>
              <a:tblPr firstRow="1" bandRow="1">
                <a:tableStyleId>{5940675A-B579-460E-94D1-54222C63F5DA}</a:tableStyleId>
              </a:tblPr>
              <a:tblGrid>
                <a:gridCol w="1311646">
                  <a:extLst>
                    <a:ext uri="{9D8B030D-6E8A-4147-A177-3AD203B41FA5}">
                      <a16:colId xmlns:a16="http://schemas.microsoft.com/office/drawing/2014/main" val="2869966703"/>
                    </a:ext>
                  </a:extLst>
                </a:gridCol>
                <a:gridCol w="4085397">
                  <a:extLst>
                    <a:ext uri="{9D8B030D-6E8A-4147-A177-3AD203B41FA5}">
                      <a16:colId xmlns:a16="http://schemas.microsoft.com/office/drawing/2014/main" val="720443132"/>
                    </a:ext>
                  </a:extLst>
                </a:gridCol>
                <a:gridCol w="1399662">
                  <a:extLst>
                    <a:ext uri="{9D8B030D-6E8A-4147-A177-3AD203B41FA5}">
                      <a16:colId xmlns:a16="http://schemas.microsoft.com/office/drawing/2014/main" val="3169513687"/>
                    </a:ext>
                  </a:extLst>
                </a:gridCol>
                <a:gridCol w="4829238">
                  <a:extLst>
                    <a:ext uri="{9D8B030D-6E8A-4147-A177-3AD203B41FA5}">
                      <a16:colId xmlns:a16="http://schemas.microsoft.com/office/drawing/2014/main" val="2098988175"/>
                    </a:ext>
                  </a:extLst>
                </a:gridCol>
              </a:tblGrid>
              <a:tr h="436476">
                <a:tc gridSpan="4">
                  <a:txBody>
                    <a:bodyPr/>
                    <a:lstStyle/>
                    <a:p>
                      <a:pPr algn="ctr"/>
                      <a:r>
                        <a:rPr lang="en-GB" sz="1800" dirty="0">
                          <a:latin typeface="Comic Sans MS" panose="030F0702030302020204" pitchFamily="66" charset="0"/>
                        </a:rPr>
                        <a:t>This term we will be learning…</a:t>
                      </a:r>
                    </a:p>
                  </a:txBody>
                  <a:tcPr/>
                </a:tc>
                <a:tc hMerge="1">
                  <a:txBody>
                    <a:bodyPr/>
                    <a:lstStyle/>
                    <a:p>
                      <a:endParaRPr lang="en-GB" dirty="0"/>
                    </a:p>
                  </a:txBody>
                  <a:tcPr/>
                </a:tc>
                <a:tc hMerge="1">
                  <a:txBody>
                    <a:bodyPr/>
                    <a:lstStyle/>
                    <a:p>
                      <a:endParaRPr lang="en-GB" dirty="0">
                        <a:latin typeface="Comic Sans MS" panose="030F0702030302020204" pitchFamily="66" charset="0"/>
                      </a:endParaRPr>
                    </a:p>
                  </a:txBody>
                  <a:tcPr/>
                </a:tc>
                <a:tc hMerge="1">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2888819480"/>
                  </a:ext>
                </a:extLst>
              </a:tr>
              <a:tr h="986024">
                <a:tc>
                  <a:txBody>
                    <a:bodyPr/>
                    <a:lstStyle/>
                    <a:p>
                      <a:r>
                        <a:rPr lang="en-GB" sz="1400" dirty="0">
                          <a:latin typeface="Comic Sans MS" panose="030F0702030302020204" pitchFamily="66" charset="0"/>
                        </a:rPr>
                        <a:t>English</a:t>
                      </a:r>
                    </a:p>
                  </a:txBody>
                  <a:tcPr/>
                </a:tc>
                <a:tc>
                  <a:txBody>
                    <a:bodyPr/>
                    <a:lstStyle/>
                    <a:p>
                      <a:r>
                        <a:rPr lang="en-GB" sz="1200" dirty="0">
                          <a:latin typeface="Comic Sans MS" panose="030F0702030302020204" pitchFamily="66" charset="0"/>
                        </a:rPr>
                        <a:t>In English we will explore character descriptions of Traction Man. We will be reading fiction and non-fiction stories about the Great Fire of London. We will be </a:t>
                      </a:r>
                      <a:r>
                        <a:rPr lang="en-GB" sz="1200" baseline="0" dirty="0">
                          <a:latin typeface="Comic Sans MS" panose="030F0702030302020204" pitchFamily="66" charset="0"/>
                        </a:rPr>
                        <a:t>focussing on our capital letters, full stops and the use of adjectives and noun phrases in our writing. </a:t>
                      </a:r>
                      <a:endParaRPr lang="en-GB" sz="1200" dirty="0">
                        <a:latin typeface="Comic Sans MS" panose="030F0702030302020204" pitchFamily="66" charset="0"/>
                      </a:endParaRPr>
                    </a:p>
                  </a:txBody>
                  <a:tcPr/>
                </a:tc>
                <a:tc>
                  <a:txBody>
                    <a:bodyPr/>
                    <a:lstStyle/>
                    <a:p>
                      <a:r>
                        <a:rPr lang="en-GB" sz="1400" dirty="0">
                          <a:latin typeface="Comic Sans MS" panose="030F0702030302020204" pitchFamily="66" charset="0"/>
                        </a:rPr>
                        <a:t>Design and Technology</a:t>
                      </a:r>
                    </a:p>
                  </a:txBody>
                  <a:tcPr/>
                </a:tc>
                <a:tc>
                  <a:txBody>
                    <a:bodyPr/>
                    <a:lstStyle/>
                    <a:p>
                      <a:r>
                        <a:rPr lang="en-GB" sz="1200" dirty="0">
                          <a:latin typeface="Comic Sans MS" panose="030F0702030302020204" pitchFamily="66" charset="0"/>
                        </a:rPr>
                        <a:t>In D&amp;T we will be following a recipe to make bread, We will also design, make and evaluate a fire engine, using wheels and axels to make the vehicle move. We will design, make and evaluate a Tudor house. </a:t>
                      </a:r>
                      <a:r>
                        <a:rPr lang="en-GB" sz="1200" baseline="0" dirty="0">
                          <a:latin typeface="Comic Sans MS" panose="030F0702030302020204" pitchFamily="66" charset="0"/>
                        </a:rPr>
                        <a:t>At Christmas we will make a Christmas card using a hinge or lever. </a:t>
                      </a:r>
                      <a:endParaRPr lang="en-GB" sz="1200" dirty="0">
                        <a:latin typeface="Comic Sans MS" panose="030F0702030302020204" pitchFamily="66" charset="0"/>
                      </a:endParaRPr>
                    </a:p>
                  </a:txBody>
                  <a:tcPr/>
                </a:tc>
                <a:extLst>
                  <a:ext uri="{0D108BD9-81ED-4DB2-BD59-A6C34878D82A}">
                    <a16:rowId xmlns:a16="http://schemas.microsoft.com/office/drawing/2014/main" val="412528837"/>
                  </a:ext>
                </a:extLst>
              </a:tr>
              <a:tr h="986024">
                <a:tc>
                  <a:txBody>
                    <a:bodyPr/>
                    <a:lstStyle/>
                    <a:p>
                      <a:r>
                        <a:rPr lang="en-GB" sz="1400" dirty="0">
                          <a:latin typeface="Comic Sans MS" panose="030F0702030302020204" pitchFamily="66" charset="0"/>
                        </a:rPr>
                        <a:t>Maths</a:t>
                      </a:r>
                    </a:p>
                  </a:txBody>
                  <a:tcPr/>
                </a:tc>
                <a:tc>
                  <a:txBody>
                    <a:bodyPr/>
                    <a:lstStyle/>
                    <a:p>
                      <a:r>
                        <a:rPr lang="en-GB" sz="1200" dirty="0">
                          <a:latin typeface="Comic Sans MS" panose="030F0702030302020204" pitchFamily="66" charset="0"/>
                        </a:rPr>
                        <a:t>In Maths</a:t>
                      </a:r>
                      <a:r>
                        <a:rPr lang="en-GB" sz="1200" baseline="0" dirty="0">
                          <a:latin typeface="Comic Sans MS" panose="030F0702030302020204" pitchFamily="66" charset="0"/>
                        </a:rPr>
                        <a:t> we are looking at partitioning numbers to 100 using our tens and ones. We will look at addition and subtraction of 2, 2 digit numbers, We will learn our multiplication facts of 2s, 5s and 10s. </a:t>
                      </a:r>
                      <a:endParaRPr lang="en-GB" sz="1200" dirty="0">
                        <a:latin typeface="Comic Sans MS" panose="030F0702030302020204" pitchFamily="66" charset="0"/>
                      </a:endParaRPr>
                    </a:p>
                  </a:txBody>
                  <a:tcPr/>
                </a:tc>
                <a:tc>
                  <a:txBody>
                    <a:bodyPr/>
                    <a:lstStyle/>
                    <a:p>
                      <a:r>
                        <a:rPr lang="en-GB" sz="1400" dirty="0">
                          <a:latin typeface="Comic Sans MS" panose="030F0702030302020204" pitchFamily="66" charset="0"/>
                        </a:rPr>
                        <a:t>Art</a:t>
                      </a:r>
                      <a:r>
                        <a:rPr lang="en-GB" sz="1400" baseline="0" dirty="0">
                          <a:latin typeface="Comic Sans MS" panose="030F0702030302020204" pitchFamily="66" charset="0"/>
                        </a:rPr>
                        <a:t> and Design </a:t>
                      </a:r>
                      <a:endParaRPr lang="en-GB" sz="1400" dirty="0">
                        <a:latin typeface="Comic Sans MS" panose="030F0702030302020204" pitchFamily="66" charset="0"/>
                      </a:endParaRPr>
                    </a:p>
                  </a:txBody>
                  <a:tcPr/>
                </a:tc>
                <a:tc>
                  <a:txBody>
                    <a:bodyPr/>
                    <a:lstStyle/>
                    <a:p>
                      <a:r>
                        <a:rPr lang="en-GB" sz="1200" dirty="0">
                          <a:latin typeface="Comic Sans MS" panose="030F0702030302020204" pitchFamily="66" charset="0"/>
                        </a:rPr>
                        <a:t>In Art</a:t>
                      </a:r>
                      <a:r>
                        <a:rPr lang="en-GB" sz="1200" baseline="0" dirty="0">
                          <a:latin typeface="Comic Sans MS" panose="030F0702030302020204" pitchFamily="66" charset="0"/>
                        </a:rPr>
                        <a:t> we will be using texture and different line patterns to make a fire scene, We will research and create art, in the style of Giuseppe Arcimboldo. We will manipulate and explore the suitability of materials to create objects that travel. We will create art work for the whole school display, linked to a story. </a:t>
                      </a:r>
                      <a:endParaRPr lang="en-GB" sz="1200" dirty="0">
                        <a:latin typeface="Comic Sans MS" panose="030F0702030302020204" pitchFamily="66" charset="0"/>
                      </a:endParaRPr>
                    </a:p>
                  </a:txBody>
                  <a:tcPr/>
                </a:tc>
                <a:extLst>
                  <a:ext uri="{0D108BD9-81ED-4DB2-BD59-A6C34878D82A}">
                    <a16:rowId xmlns:a16="http://schemas.microsoft.com/office/drawing/2014/main" val="683121836"/>
                  </a:ext>
                </a:extLst>
              </a:tr>
              <a:tr h="933576">
                <a:tc>
                  <a:txBody>
                    <a:bodyPr/>
                    <a:lstStyle/>
                    <a:p>
                      <a:r>
                        <a:rPr lang="en-GB" sz="1400" dirty="0">
                          <a:latin typeface="Comic Sans MS" panose="030F0702030302020204" pitchFamily="66" charset="0"/>
                        </a:rPr>
                        <a:t>Science</a:t>
                      </a:r>
                    </a:p>
                  </a:txBody>
                  <a:tcPr/>
                </a:tc>
                <a:tc>
                  <a:txBody>
                    <a:bodyPr/>
                    <a:lstStyle/>
                    <a:p>
                      <a:r>
                        <a:rPr lang="en-GB" sz="1200" dirty="0">
                          <a:latin typeface="Comic Sans MS" panose="030F0702030302020204" pitchFamily="66" charset="0"/>
                        </a:rPr>
                        <a:t>In</a:t>
                      </a:r>
                      <a:r>
                        <a:rPr lang="en-GB" sz="1200" baseline="0" dirty="0">
                          <a:latin typeface="Comic Sans MS" panose="030F0702030302020204" pitchFamily="66" charset="0"/>
                        </a:rPr>
                        <a:t> Science we will be describing the importance of exercise and healthy eating for humans and exploring their needs of survival. We will also be identifying and comparing the suitability of a variety of different materials. </a:t>
                      </a:r>
                      <a:endParaRPr lang="en-GB" sz="1200" dirty="0">
                        <a:latin typeface="Comic Sans MS" panose="030F0702030302020204" pitchFamily="66" charset="0"/>
                      </a:endParaRPr>
                    </a:p>
                  </a:txBody>
                  <a:tcPr/>
                </a:tc>
                <a:tc>
                  <a:txBody>
                    <a:bodyPr/>
                    <a:lstStyle/>
                    <a:p>
                      <a:r>
                        <a:rPr lang="en-GB" sz="1400" dirty="0">
                          <a:latin typeface="Comic Sans MS" panose="030F0702030302020204" pitchFamily="66" charset="0"/>
                        </a:rPr>
                        <a:t>Music</a:t>
                      </a:r>
                    </a:p>
                  </a:txBody>
                  <a:tcPr/>
                </a:tc>
                <a:tc>
                  <a:txBody>
                    <a:bodyPr/>
                    <a:lstStyle/>
                    <a:p>
                      <a:r>
                        <a:rPr lang="en-GB" sz="1200" dirty="0">
                          <a:latin typeface="Comic Sans MS" panose="030F0702030302020204" pitchFamily="66" charset="0"/>
                        </a:rPr>
                        <a:t>In music we will be singing songs to explore the events of the Great Fire of London through singing and music. </a:t>
                      </a:r>
                      <a:r>
                        <a:rPr lang="en-GB" sz="1200" baseline="0" dirty="0">
                          <a:latin typeface="Comic Sans MS" panose="030F0702030302020204" pitchFamily="66" charset="0"/>
                        </a:rPr>
                        <a:t>We will be learning about pitch, tempo, volume, rhythm and duration whilst creating music. We will be creating digital music using </a:t>
                      </a:r>
                      <a:r>
                        <a:rPr lang="en-GB" sz="1200" baseline="0">
                          <a:latin typeface="Comic Sans MS" panose="030F0702030302020204" pitchFamily="66" charset="0"/>
                        </a:rPr>
                        <a:t>chrome music lab. </a:t>
                      </a:r>
                      <a:endParaRPr lang="en-GB" sz="1200" dirty="0">
                        <a:latin typeface="Comic Sans MS" panose="030F0702030302020204" pitchFamily="66" charset="0"/>
                      </a:endParaRPr>
                    </a:p>
                  </a:txBody>
                  <a:tcPr/>
                </a:tc>
                <a:extLst>
                  <a:ext uri="{0D108BD9-81ED-4DB2-BD59-A6C34878D82A}">
                    <a16:rowId xmlns:a16="http://schemas.microsoft.com/office/drawing/2014/main" val="995477103"/>
                  </a:ext>
                </a:extLst>
              </a:tr>
              <a:tr h="940741">
                <a:tc>
                  <a:txBody>
                    <a:bodyPr/>
                    <a:lstStyle/>
                    <a:p>
                      <a:r>
                        <a:rPr lang="en-GB" sz="1400" dirty="0">
                          <a:latin typeface="Comic Sans MS" panose="030F0702030302020204" pitchFamily="66" charset="0"/>
                        </a:rPr>
                        <a:t>Geography</a:t>
                      </a:r>
                    </a:p>
                  </a:txBody>
                  <a:tcPr/>
                </a:tc>
                <a:tc>
                  <a:txBody>
                    <a:bodyPr/>
                    <a:lstStyle/>
                    <a:p>
                      <a:r>
                        <a:rPr lang="en-GB" sz="1200" dirty="0">
                          <a:latin typeface="Comic Sans MS" panose="030F0702030302020204" pitchFamily="66" charset="0"/>
                        </a:rPr>
                        <a:t>In Geography</a:t>
                      </a:r>
                      <a:r>
                        <a:rPr lang="en-GB" sz="1200" baseline="0" dirty="0">
                          <a:latin typeface="Comic Sans MS" panose="030F0702030302020204" pitchFamily="66" charset="0"/>
                        </a:rPr>
                        <a:t> we will be comparing London now and London in 1666, through the use of maps and photographs. </a:t>
                      </a:r>
                      <a:endParaRPr lang="en-GB" sz="1200" dirty="0">
                        <a:latin typeface="Comic Sans MS" panose="030F0702030302020204" pitchFamily="66" charset="0"/>
                      </a:endParaRPr>
                    </a:p>
                  </a:txBody>
                  <a:tcPr/>
                </a:tc>
                <a:tc>
                  <a:txBody>
                    <a:bodyPr/>
                    <a:lstStyle/>
                    <a:p>
                      <a:r>
                        <a:rPr lang="en-GB" sz="1400" dirty="0">
                          <a:latin typeface="Comic Sans MS" panose="030F0702030302020204" pitchFamily="66" charset="0"/>
                        </a:rPr>
                        <a:t>Religious</a:t>
                      </a:r>
                      <a:r>
                        <a:rPr lang="en-GB" sz="1400" baseline="0" dirty="0">
                          <a:latin typeface="Comic Sans MS" panose="030F0702030302020204" pitchFamily="66" charset="0"/>
                        </a:rPr>
                        <a:t> Education</a:t>
                      </a:r>
                      <a:endParaRPr lang="en-GB" sz="1400" dirty="0">
                        <a:latin typeface="Comic Sans MS" panose="030F0702030302020204" pitchFamily="66" charset="0"/>
                      </a:endParaRPr>
                    </a:p>
                  </a:txBody>
                  <a:tcPr/>
                </a:tc>
                <a:tc>
                  <a:txBody>
                    <a:bodyPr/>
                    <a:lstStyle/>
                    <a:p>
                      <a:r>
                        <a:rPr lang="en-GB" sz="1200" dirty="0">
                          <a:latin typeface="Comic Sans MS" panose="030F0702030302020204" pitchFamily="66" charset="0"/>
                        </a:rPr>
                        <a:t>In RE we will begin by learning</a:t>
                      </a:r>
                      <a:r>
                        <a:rPr lang="en-GB" sz="1200" baseline="0" dirty="0">
                          <a:latin typeface="Comic Sans MS" panose="030F0702030302020204" pitchFamily="66" charset="0"/>
                        </a:rPr>
                        <a:t> about Christianity and the ‘good news’ that Christians believe Jesus brings. We will explore the question, ‘why does Christmas matter to Christians?’.</a:t>
                      </a:r>
                      <a:endParaRPr lang="en-GB" sz="1200" dirty="0">
                        <a:latin typeface="Comic Sans MS" panose="030F0702030302020204" pitchFamily="66" charset="0"/>
                      </a:endParaRPr>
                    </a:p>
                  </a:txBody>
                  <a:tcPr/>
                </a:tc>
                <a:extLst>
                  <a:ext uri="{0D108BD9-81ED-4DB2-BD59-A6C34878D82A}">
                    <a16:rowId xmlns:a16="http://schemas.microsoft.com/office/drawing/2014/main" val="2026597278"/>
                  </a:ext>
                </a:extLst>
              </a:tr>
              <a:tr h="986024">
                <a:tc>
                  <a:txBody>
                    <a:bodyPr/>
                    <a:lstStyle/>
                    <a:p>
                      <a:r>
                        <a:rPr lang="en-GB" sz="1400" dirty="0">
                          <a:latin typeface="Comic Sans MS" panose="030F0702030302020204" pitchFamily="66" charset="0"/>
                        </a:rPr>
                        <a:t>History</a:t>
                      </a:r>
                    </a:p>
                  </a:txBody>
                  <a:tcPr/>
                </a:tc>
                <a:tc>
                  <a:txBody>
                    <a:bodyPr/>
                    <a:lstStyle/>
                    <a:p>
                      <a:r>
                        <a:rPr lang="en-GB" sz="1200" dirty="0">
                          <a:latin typeface="Comic Sans MS" panose="030F0702030302020204" pitchFamily="66" charset="0"/>
                        </a:rPr>
                        <a:t>In</a:t>
                      </a:r>
                      <a:r>
                        <a:rPr lang="en-GB" sz="1200" baseline="0" dirty="0">
                          <a:latin typeface="Comic Sans MS" panose="030F0702030302020204" pitchFamily="66" charset="0"/>
                        </a:rPr>
                        <a:t> History we will be exploring the Great Fire of London through texts, photographs and research. We will create a timeline of the events of the Great Fire of London. We will research Samuel Pepys, taking extracts from his diary. </a:t>
                      </a:r>
                      <a:endParaRPr lang="en-GB" sz="1200" dirty="0">
                        <a:latin typeface="Comic Sans MS" panose="030F0702030302020204" pitchFamily="66" charset="0"/>
                      </a:endParaRPr>
                    </a:p>
                  </a:txBody>
                  <a:tcPr/>
                </a:tc>
                <a:tc>
                  <a:txBody>
                    <a:bodyPr/>
                    <a:lstStyle/>
                    <a:p>
                      <a:r>
                        <a:rPr lang="en-GB" sz="1400" dirty="0">
                          <a:latin typeface="Comic Sans MS" panose="030F0702030302020204" pitchFamily="66" charset="0"/>
                        </a:rPr>
                        <a:t>PSHE</a:t>
                      </a:r>
                    </a:p>
                  </a:txBody>
                  <a:tcPr/>
                </a:tc>
                <a:tc>
                  <a:txBody>
                    <a:bodyPr/>
                    <a:lstStyle/>
                    <a:p>
                      <a:r>
                        <a:rPr lang="en-GB" sz="1200" dirty="0">
                          <a:latin typeface="Comic Sans MS" panose="030F0702030302020204" pitchFamily="66" charset="0"/>
                        </a:rPr>
                        <a:t>In PSHE we will learn</a:t>
                      </a:r>
                      <a:r>
                        <a:rPr lang="en-GB" sz="1200" baseline="0" dirty="0">
                          <a:latin typeface="Comic Sans MS" panose="030F0702030302020204" pitchFamily="66" charset="0"/>
                        </a:rPr>
                        <a:t> all about ourselves and our family, how we grow and how we change. We will discuss how to be a good friend and who is special to me. We will talk about what we are good at. </a:t>
                      </a:r>
                    </a:p>
                    <a:p>
                      <a:r>
                        <a:rPr lang="en-GB" sz="1200" baseline="0" dirty="0">
                          <a:latin typeface="Comic Sans MS" panose="030F0702030302020204" pitchFamily="66" charset="0"/>
                        </a:rPr>
                        <a:t>During PSHE we will also discuss school rules and how to be safe in the community. </a:t>
                      </a:r>
                      <a:endParaRPr lang="en-GB" sz="1200" dirty="0">
                        <a:latin typeface="Comic Sans MS" panose="030F0702030302020204" pitchFamily="66" charset="0"/>
                      </a:endParaRPr>
                    </a:p>
                  </a:txBody>
                  <a:tcPr/>
                </a:tc>
                <a:extLst>
                  <a:ext uri="{0D108BD9-81ED-4DB2-BD59-A6C34878D82A}">
                    <a16:rowId xmlns:a16="http://schemas.microsoft.com/office/drawing/2014/main" val="3869524408"/>
                  </a:ext>
                </a:extLst>
              </a:tr>
              <a:tr h="1103318">
                <a:tc>
                  <a:txBody>
                    <a:bodyPr/>
                    <a:lstStyle/>
                    <a:p>
                      <a:r>
                        <a:rPr lang="en-GB" sz="1400" dirty="0">
                          <a:latin typeface="Comic Sans MS" panose="030F0702030302020204" pitchFamily="66" charset="0"/>
                        </a:rPr>
                        <a:t>Computing</a:t>
                      </a:r>
                    </a:p>
                  </a:txBody>
                  <a:tcPr/>
                </a:tc>
                <a:tc>
                  <a:txBody>
                    <a:bodyPr/>
                    <a:lstStyle/>
                    <a:p>
                      <a:r>
                        <a:rPr lang="en-GB" sz="1200" dirty="0">
                          <a:latin typeface="Comic Sans MS" panose="030F0702030302020204" pitchFamily="66" charset="0"/>
                        </a:rPr>
                        <a:t>In Computing we will be finding out about IT around us and how we use IT in our daily lives. We will be using chrome music lab to create digital music. We will be exploring technology safely. </a:t>
                      </a:r>
                    </a:p>
                  </a:txBody>
                  <a:tcPr/>
                </a:tc>
                <a:tc>
                  <a:txBody>
                    <a:bodyPr/>
                    <a:lstStyle/>
                    <a:p>
                      <a:r>
                        <a:rPr lang="en-GB" sz="1400" dirty="0">
                          <a:latin typeface="Comic Sans MS" panose="030F0702030302020204" pitchFamily="66" charset="0"/>
                        </a:rPr>
                        <a:t>Physical Education</a:t>
                      </a:r>
                    </a:p>
                  </a:txBody>
                  <a:tcPr/>
                </a:tc>
                <a:tc>
                  <a:txBody>
                    <a:bodyPr/>
                    <a:lstStyle/>
                    <a:p>
                      <a:r>
                        <a:rPr lang="en-GB" sz="1200" dirty="0">
                          <a:latin typeface="Comic Sans MS" panose="030F0702030302020204" pitchFamily="66" charset="0"/>
                        </a:rPr>
                        <a:t>In PE</a:t>
                      </a:r>
                      <a:r>
                        <a:rPr lang="en-GB" sz="1200" baseline="0" dirty="0">
                          <a:latin typeface="Comic Sans MS" panose="030F0702030302020204" pitchFamily="66" charset="0"/>
                        </a:rPr>
                        <a:t> lessons we are fortunate to have ASM support our gymnastics. We will also be exploring the events of the Great Fire of London through dance. </a:t>
                      </a:r>
                      <a:endParaRPr lang="en-GB" sz="1200" dirty="0">
                        <a:latin typeface="Comic Sans MS" panose="030F0702030302020204" pitchFamily="66" charset="0"/>
                      </a:endParaRPr>
                    </a:p>
                  </a:txBody>
                  <a:tcPr/>
                </a:tc>
                <a:extLst>
                  <a:ext uri="{0D108BD9-81ED-4DB2-BD59-A6C34878D82A}">
                    <a16:rowId xmlns:a16="http://schemas.microsoft.com/office/drawing/2014/main" val="3085919582"/>
                  </a:ext>
                </a:extLst>
              </a:tr>
            </a:tbl>
          </a:graphicData>
        </a:graphic>
      </p:graphicFrame>
    </p:spTree>
    <p:extLst>
      <p:ext uri="{BB962C8B-B14F-4D97-AF65-F5344CB8AC3E}">
        <p14:creationId xmlns:p14="http://schemas.microsoft.com/office/powerpoint/2010/main" val="2405747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740</Words>
  <Application>Microsoft Office PowerPoint</Application>
  <PresentationFormat>Widescreen</PresentationFormat>
  <Paragraphs>37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Rachel Davies</cp:lastModifiedBy>
  <cp:revision>16</cp:revision>
  <cp:lastPrinted>2019-09-17T16:29:19Z</cp:lastPrinted>
  <dcterms:created xsi:type="dcterms:W3CDTF">2019-09-17T15:44:49Z</dcterms:created>
  <dcterms:modified xsi:type="dcterms:W3CDTF">2023-09-05T13:30:39Z</dcterms:modified>
</cp:coreProperties>
</file>